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05" autoAdjust="0"/>
  </p:normalViewPr>
  <p:slideViewPr>
    <p:cSldViewPr>
      <p:cViewPr varScale="1">
        <p:scale>
          <a:sx n="92" d="100"/>
          <a:sy n="92" d="100"/>
        </p:scale>
        <p:origin x="-1542" y="-102"/>
      </p:cViewPr>
      <p:guideLst>
        <p:guide orient="horz" pos="2160"/>
        <p:guide pos="2880"/>
      </p:guideLst>
    </p:cSldViewPr>
  </p:slideViewPr>
  <p:notesTextViewPr>
    <p:cViewPr>
      <p:scale>
        <a:sx n="1" d="1"/>
        <a:sy n="1" d="1"/>
      </p:scale>
      <p:origin x="0" y="4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813CE22-AC99-4A9F-9978-7C2173350F58}" type="datetimeFigureOut">
              <a:rPr lang="en-US" smtClean="0"/>
              <a:t>5/3/2017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Paul has successfully defended his Apostleship to the Galatians in the first 2 chapters of this letter, he will proceed to defend the gospel of justification by faith in Jesus Christ. He will do so in 5 ways:</a:t>
            </a:r>
          </a:p>
          <a:p>
            <a:endParaRPr lang="en-US" baseline="0" dirty="0" smtClean="0"/>
          </a:p>
          <a:p>
            <a:r>
              <a:rPr lang="en-US" baseline="0" dirty="0" smtClean="0"/>
              <a:t>First, he will make a “personal” argument to the Galatians. He converted them and he knew them. He is going to use knowledge of their conversion to his advantage in defending the gospel.</a:t>
            </a:r>
          </a:p>
          <a:p>
            <a:endParaRPr lang="en-US" baseline="0" dirty="0" smtClean="0"/>
          </a:p>
          <a:p>
            <a:r>
              <a:rPr lang="en-US" baseline="0" dirty="0" smtClean="0"/>
              <a:t>Secondly, he will make a scriptural argument from the OT. No one knew the OT better than Paul and he knows exactly how to show them both the insufficiency of the OT and its purpose in relation to the gospel of Jesus Christ.</a:t>
            </a:r>
          </a:p>
          <a:p>
            <a:endParaRPr lang="en-US" baseline="0" dirty="0" smtClean="0"/>
          </a:p>
          <a:p>
            <a:r>
              <a:rPr lang="en-US" baseline="0" dirty="0" smtClean="0"/>
              <a:t>Third, he will make a practical argument. There are practical </a:t>
            </a:r>
            <a:r>
              <a:rPr lang="en-US" baseline="0" dirty="0" smtClean="0"/>
              <a:t>applications </a:t>
            </a:r>
            <a:r>
              <a:rPr lang="en-US" baseline="0" dirty="0" smtClean="0"/>
              <a:t>to make from the Old Law in its relationship</a:t>
            </a:r>
            <a:r>
              <a:rPr lang="en-US" baseline="0" dirty="0"/>
              <a:t> </a:t>
            </a:r>
            <a:r>
              <a:rPr lang="en-US" baseline="0" dirty="0" smtClean="0"/>
              <a:t>to the gospel that the Judaizing teachers had missed. In order to place a brighter light upon the gospel itself, he will make the practical and applicable comparisons between the 2 to show the superiority of the gospel to the law in every respect.</a:t>
            </a:r>
          </a:p>
          <a:p>
            <a:endParaRPr lang="en-US" baseline="0" dirty="0" smtClean="0"/>
          </a:p>
          <a:p>
            <a:r>
              <a:rPr lang="en-US" baseline="0" dirty="0" smtClean="0"/>
              <a:t>Fourth, Paul makes an emotional and sentimental argument to the Galatians by reminding them of their past relationship. How could they have allowed these false teachers to come between what they had once shared together?</a:t>
            </a:r>
          </a:p>
          <a:p>
            <a:endParaRPr lang="en-US" baseline="0" dirty="0" smtClean="0"/>
          </a:p>
          <a:p>
            <a:r>
              <a:rPr lang="en-US" baseline="0" dirty="0" smtClean="0"/>
              <a:t>Fifth, </a:t>
            </a:r>
            <a:r>
              <a:rPr lang="en-US" baseline="0" dirty="0" smtClean="0"/>
              <a:t>once </a:t>
            </a:r>
            <a:r>
              <a:rPr lang="en-US" baseline="0" dirty="0" smtClean="0"/>
              <a:t>more displaying his OT knowledge, he will make an allegorical </a:t>
            </a:r>
            <a:r>
              <a:rPr lang="en-US" baseline="0" dirty="0" smtClean="0"/>
              <a:t>argument and challenge to answer how they could possibly think they knew the Law well enough to be justified by yet missed the deeper meaning of </a:t>
            </a:r>
            <a:r>
              <a:rPr lang="en-US" baseline="0" dirty="0" err="1" smtClean="0"/>
              <a:t>of</a:t>
            </a:r>
            <a:r>
              <a:rPr lang="en-US" baseline="0" dirty="0" smtClean="0"/>
              <a:t> the Law.</a:t>
            </a:r>
            <a:endParaRPr lang="en-US" baseline="0" dirty="0" smtClean="0"/>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eaLnBrk="1" hangingPunct="1">
              <a:lnSpc>
                <a:spcPct val="80000"/>
              </a:lnSpc>
              <a:spcBef>
                <a:spcPct val="0"/>
              </a:spcBef>
              <a:buFontTx/>
              <a:buAutoNum type="arabicParenR"/>
            </a:pPr>
            <a:r>
              <a:rPr lang="en-US" altLang="en-US" sz="1200" u="none" dirty="0" smtClean="0"/>
              <a:t> </a:t>
            </a:r>
            <a:r>
              <a:rPr lang="en-US" altLang="en-US" sz="1200" u="sng" dirty="0" smtClean="0"/>
              <a:t>In what way were the Galatians bewitched?</a:t>
            </a:r>
          </a:p>
          <a:p>
            <a:pPr marL="0" indent="0" eaLnBrk="1" hangingPunct="1">
              <a:buFontTx/>
              <a:buNone/>
              <a:defRPr/>
            </a:pPr>
            <a:endParaRPr lang="en-US" altLang="en-US" u="none" dirty="0" smtClean="0"/>
          </a:p>
          <a:p>
            <a:pPr marL="0" indent="0" eaLnBrk="1" hangingPunct="1">
              <a:buFontTx/>
              <a:buNone/>
              <a:defRPr/>
            </a:pPr>
            <a:r>
              <a:rPr lang="en-US" altLang="en-US" u="none" dirty="0" smtClean="0"/>
              <a:t>The Greek used is “Baskaino” which means “to be fascinated” or</a:t>
            </a:r>
            <a:r>
              <a:rPr lang="en-US" altLang="en-US" u="none" baseline="0" dirty="0" smtClean="0"/>
              <a:t> “charmed”. All humans beings have the propensity to be led astray by false teachers if the right personality comes long with smooth words. None of us are exempt. We must be on guard 24/7 against those who would bewitch us into believing or accepting something contrary to truth.</a:t>
            </a:r>
            <a:endParaRPr lang="en-US" altLang="en-US" u="none" dirty="0" smtClean="0"/>
          </a:p>
          <a:p>
            <a:pPr marL="0" indent="0" eaLnBrk="1" hangingPunct="1">
              <a:buFontTx/>
              <a:buNone/>
              <a:defRPr/>
            </a:pPr>
            <a:endParaRPr lang="en-US" alt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u="none" dirty="0" smtClean="0"/>
              <a:t>2) </a:t>
            </a:r>
            <a:r>
              <a:rPr lang="en-US" altLang="en-US" sz="1200" u="sng" dirty="0" smtClean="0"/>
              <a:t>What is the purpose of the 4 rhetorical questions in vs. 2 – 5?</a:t>
            </a:r>
          </a:p>
          <a:p>
            <a:pPr marL="0" indent="0" eaLnBrk="1" hangingPunct="1">
              <a:buFontTx/>
              <a:buNone/>
              <a:defRPr/>
            </a:pPr>
            <a:endParaRPr lang="en-US" altLang="en-US" u="none" dirty="0" smtClean="0"/>
          </a:p>
          <a:p>
            <a:pPr marL="0" indent="0" eaLnBrk="1" hangingPunct="1">
              <a:buFontTx/>
              <a:buNone/>
              <a:defRPr/>
            </a:pPr>
            <a:r>
              <a:rPr lang="en-US" altLang="en-US" u="none" dirty="0" smtClean="0"/>
              <a:t>To show</a:t>
            </a:r>
            <a:r>
              <a:rPr lang="en-US" altLang="en-US" u="none" baseline="0" dirty="0" smtClean="0"/>
              <a:t> how they should have been some of the last people on earth to fall for the trickery of these false teachers. They </a:t>
            </a:r>
            <a:r>
              <a:rPr lang="en-US" altLang="en-US" u="none" baseline="0" dirty="0" smtClean="0"/>
              <a:t>had </a:t>
            </a:r>
            <a:r>
              <a:rPr lang="en-US" altLang="en-US" u="none" baseline="0" dirty="0" smtClean="0"/>
              <a:t>received the Holy Spirit through faith and not of works from the Law, as was evident through </a:t>
            </a:r>
            <a:r>
              <a:rPr lang="en-US" altLang="en-US" u="none" baseline="0" dirty="0" smtClean="0"/>
              <a:t>their spiritual </a:t>
            </a:r>
            <a:r>
              <a:rPr lang="en-US" altLang="en-US" u="none" baseline="0" dirty="0" smtClean="0"/>
              <a:t>gifts. They had suffered on behalf of this message, probably even at hands of the Jews who would have persecuted them. Given the abundance of evidence from both their conversion and their sufferings, how could they have turned their back on these realities for the charming misrepresentations of these Judaizing Teachers? This is why Gal 1:6 tells us that Paul was so amazed.</a:t>
            </a:r>
            <a:endParaRPr lang="en-US" altLang="en-US" u="none" dirty="0" smtClean="0"/>
          </a:p>
          <a:p>
            <a:pPr marL="0" indent="0" eaLnBrk="1" hangingPunct="1">
              <a:buFontTx/>
              <a:buNone/>
              <a:defRPr/>
            </a:pPr>
            <a:endParaRPr lang="en-US" altLang="en-US" u="none" dirty="0" smtClean="0"/>
          </a:p>
          <a:p>
            <a:pPr marL="0" indent="0" eaLnBrk="1" hangingPunct="1">
              <a:buFontTx/>
              <a:buNone/>
              <a:defRPr/>
            </a:pPr>
            <a:r>
              <a:rPr lang="en-US" altLang="en-US" u="none" dirty="0" smtClean="0"/>
              <a:t>3) </a:t>
            </a:r>
            <a:r>
              <a:rPr lang="en-US" altLang="en-US" sz="1200" u="sng" dirty="0" smtClean="0"/>
              <a:t>What does the account from Paul’s first trip to Lystra in Acts 14:8-20 teach us about the Galatians?</a:t>
            </a:r>
          </a:p>
          <a:p>
            <a:pPr marL="0" indent="0" eaLnBrk="1" hangingPunct="1">
              <a:buFontTx/>
              <a:buNone/>
              <a:defRPr/>
            </a:pPr>
            <a:endParaRPr lang="en-US" altLang="en-US" sz="1200" u="sng" dirty="0" smtClean="0"/>
          </a:p>
          <a:p>
            <a:pPr marL="0" indent="0" eaLnBrk="1" hangingPunct="1">
              <a:buFontTx/>
              <a:buNone/>
              <a:defRPr/>
            </a:pPr>
            <a:r>
              <a:rPr lang="en-US" altLang="en-US" u="none" dirty="0" smtClean="0"/>
              <a:t>It</a:t>
            </a:r>
            <a:r>
              <a:rPr lang="en-US" altLang="en-US" u="none" baseline="0" dirty="0" smtClean="0"/>
              <a:t> tells us they could easily flip-flop, much like Peter had. One minute they were identifying Paul and Barnabas as Zeus and Hermes. And then, through just a little persuasion from the Jews, they were stoning Paul and dragging him out of the city leaving him for dead. This is the human disposition to be this inconsistent, all the more reason to assure we stay grounded in truth and reality and avoid the ever changing tide of emotion and subjectivity.</a:t>
            </a:r>
            <a:endParaRPr lang="en-US" altLang="en-US" u="none" dirty="0" smtClean="0"/>
          </a:p>
          <a:p>
            <a:pPr marL="228600" indent="-228600" eaLnBrk="1" hangingPunct="1">
              <a:buFontTx/>
              <a:buAutoNum type="arabicParenR"/>
              <a:defRPr/>
            </a:pPr>
            <a:endParaRPr lang="en-US" altLang="en-US" u="none" dirty="0" smtClean="0"/>
          </a:p>
          <a:p>
            <a:pPr marL="228600" indent="-228600" eaLnBrk="1" hangingPunct="1">
              <a:buFontTx/>
              <a:buAutoNum type="arabicParenR"/>
              <a:defRPr/>
            </a:pPr>
            <a:endParaRPr lang="en-US" altLang="en-US" u="non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What was the Jews’ opinion of Abraham that makes him such a great test case?</a:t>
            </a:r>
          </a:p>
          <a:p>
            <a:pPr marL="228600" indent="-228600" eaLnBrk="1" hangingPunct="1">
              <a:buFontTx/>
              <a:buAutoNum type="arabicParenR"/>
              <a:defRPr/>
            </a:pPr>
            <a:endParaRPr lang="en-US" altLang="en-US" sz="1200" u="sng" dirty="0" smtClean="0"/>
          </a:p>
          <a:p>
            <a:pPr marL="0" indent="0" eaLnBrk="1" hangingPunct="1">
              <a:buFontTx/>
              <a:buNone/>
              <a:defRPr/>
            </a:pPr>
            <a:r>
              <a:rPr lang="en-US" altLang="en-US" sz="1200" u="none" dirty="0" smtClean="0"/>
              <a:t>There</a:t>
            </a:r>
            <a:r>
              <a:rPr lang="en-US" altLang="en-US" sz="1200" u="none" baseline="0" dirty="0" smtClean="0"/>
              <a:t> are 2 men in OT history that will be forever honored in the eyes of the Jew: Moses and Abraham. To begin pushing the scriptural case for justification by faith, Paul uses the example of the high-esteemed Abraham. This was someone that the Jews often bragged being related to (John 8) even going </a:t>
            </a:r>
            <a:r>
              <a:rPr lang="en-US" altLang="en-US" sz="1200" u="none" baseline="0" dirty="0" smtClean="0"/>
              <a:t>so </a:t>
            </a:r>
            <a:r>
              <a:rPr lang="en-US" altLang="en-US" sz="1200" u="none" baseline="0" dirty="0" smtClean="0"/>
              <a:t>far </a:t>
            </a:r>
            <a:r>
              <a:rPr lang="en-US" altLang="en-US" sz="1200" u="none" baseline="0" dirty="0" smtClean="0"/>
              <a:t>as to </a:t>
            </a:r>
            <a:r>
              <a:rPr lang="en-US" altLang="en-US" sz="1200" u="none" baseline="0" dirty="0" smtClean="0"/>
              <a:t>use their blood relationship to him as “evidence” that God favored them. Paul is hoping that if he can show them that Abraham too was saved by faith apart from the law that </a:t>
            </a:r>
            <a:r>
              <a:rPr lang="en-US" altLang="en-US" sz="1200" u="none" baseline="0" dirty="0" smtClean="0"/>
              <a:t>their </a:t>
            </a:r>
            <a:r>
              <a:rPr lang="en-US" altLang="en-US" sz="1200" u="none" baseline="0" dirty="0" smtClean="0"/>
              <a:t>respect for Abraham will carry them the rest of the </a:t>
            </a:r>
            <a:r>
              <a:rPr lang="en-US" altLang="en-US" sz="1200" u="none" baseline="0" dirty="0" smtClean="0"/>
              <a:t>way they need to go.</a:t>
            </a:r>
            <a:endParaRPr lang="en-US" altLang="en-US" sz="1200" u="none" dirty="0" smtClean="0"/>
          </a:p>
          <a:p>
            <a:pPr marL="228600" indent="-228600" eaLnBrk="1" hangingPunct="1">
              <a:buFontTx/>
              <a:buAutoNum type="arabicParenR"/>
              <a:defRPr/>
            </a:pPr>
            <a:endParaRPr lang="en-US" altLang="en-US" sz="1200" u="sng" dirty="0" smtClean="0"/>
          </a:p>
          <a:p>
            <a:pPr marL="0" indent="0" eaLnBrk="1" hangingPunct="1">
              <a:buFontTx/>
              <a:buNone/>
              <a:defRPr/>
            </a:pPr>
            <a:r>
              <a:rPr lang="en-US" altLang="en-US" sz="1200" u="none" dirty="0" smtClean="0"/>
              <a:t>2)</a:t>
            </a:r>
            <a:r>
              <a:rPr lang="en-US" altLang="en-US" sz="1200" u="none" baseline="0" dirty="0" smtClean="0"/>
              <a:t> </a:t>
            </a:r>
            <a:r>
              <a:rPr lang="en-US" altLang="en-US" sz="1200" u="sng" dirty="0" smtClean="0"/>
              <a:t>How was Abraham reckoned righteous by God?</a:t>
            </a:r>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As mentioned in Gen 15:6, Abraham was justified by His faith.</a:t>
            </a:r>
            <a:r>
              <a:rPr lang="en-US" altLang="en-US" sz="1200" u="none" baseline="0" dirty="0" smtClean="0"/>
              <a:t> God made a promise, Abraham believed that promise, and God reckoned it to him as righteousness. This was a reckoning that took place over 400 years before the Law was given on Mt. Sinai and was the result of a promise.</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3) </a:t>
            </a:r>
            <a:r>
              <a:rPr lang="en-US" altLang="en-US" sz="1200" u="sng" dirty="0" smtClean="0"/>
              <a:t>Who are the true children of Abraham?</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That Abraham was justified by faith and</a:t>
            </a:r>
            <a:r>
              <a:rPr lang="en-US" altLang="en-US" sz="1200" u="none" baseline="0" dirty="0" smtClean="0"/>
              <a:t> not law means that the true children of Abraham are likewise those who have the same type of faith as he does, who walk according to his faith. Blood relationship has nothing to do </a:t>
            </a:r>
            <a:r>
              <a:rPr lang="en-US" altLang="en-US" sz="1200" u="none" baseline="0" dirty="0" smtClean="0"/>
              <a:t>with it. </a:t>
            </a:r>
            <a:r>
              <a:rPr lang="en-US" altLang="en-US" sz="1200" u="none" baseline="0" dirty="0" smtClean="0"/>
              <a:t>If so, what about Ishmael? What about Esau? They too were physical descendants of Abraham but the Jews never claimed them. Isaac was the son of “promise”.</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4) </a:t>
            </a:r>
            <a:r>
              <a:rPr lang="en-US" altLang="en-US" sz="1200" u="sng" dirty="0" smtClean="0"/>
              <a:t>What is significant about the statement, “All the nations will be blessed in you?”</a:t>
            </a:r>
          </a:p>
          <a:p>
            <a:pPr marL="0" indent="0" eaLnBrk="1" hangingPunct="1">
              <a:buFontTx/>
              <a:buNone/>
              <a:defRPr/>
            </a:pPr>
            <a:endParaRPr lang="en-US" altLang="en-US" sz="1200" u="sng" dirty="0" smtClean="0"/>
          </a:p>
          <a:p>
            <a:pPr marL="0" indent="0" eaLnBrk="1" hangingPunct="1">
              <a:buFontTx/>
              <a:buNone/>
              <a:defRPr/>
            </a:pPr>
            <a:r>
              <a:rPr lang="en-US" altLang="en-US" u="none" dirty="0" smtClean="0"/>
              <a:t>Through</a:t>
            </a:r>
            <a:r>
              <a:rPr lang="en-US" altLang="en-US" u="none" baseline="0" dirty="0" smtClean="0"/>
              <a:t> Abraham, all nations could come to God by virtue of his faith when they walk according to his same faith. His “seed”, Jesus Christ, make this possible. Therefore it is not those under the Law who are justified, but those who share in the humanity and faith of Abraham.</a:t>
            </a:r>
            <a:endParaRPr lang="en-US" altLang="en-US" u="non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altLang="en-US" sz="1200" u="sng" dirty="0" smtClean="0"/>
              <a:t>How were the Jews setting themselves up to fall by seeking justification by the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By</a:t>
            </a:r>
            <a:r>
              <a:rPr lang="en-US" altLang="en-US" sz="1200" u="none" baseline="0" dirty="0" smtClean="0"/>
              <a:t> seeking to be justified by Law, they were placing a burden on themselves they could not bear. They could not perfectly keep the Law, which is the only way they could be justified by it. So in essence, they were condemning themselves. This rigid attachment to their heritage and culture was robbing them of beauty and profundity of the gospel of justification by faith in Jesus Christ, something God planned for the ages and their precious Law pointed to time and time again. </a:t>
            </a:r>
            <a:r>
              <a:rPr lang="en-US" altLang="en-US" sz="1200" u="none" baseline="0" dirty="0" smtClean="0"/>
              <a:t>They are </a:t>
            </a:r>
            <a:r>
              <a:rPr lang="en-US" altLang="en-US" sz="1200" u="none" baseline="0" dirty="0" smtClean="0"/>
              <a:t>trading the superior for the inferior, the ordinary for the extraordinary, and their souls depended on overcoming their attachment to their old way of thinking.</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2)</a:t>
            </a:r>
            <a:r>
              <a:rPr lang="en-US" altLang="en-US" sz="1200" u="none" baseline="0" dirty="0" smtClean="0"/>
              <a:t> </a:t>
            </a:r>
            <a:r>
              <a:rPr lang="en-US" altLang="en-US" sz="1200" u="sng" dirty="0" smtClean="0"/>
              <a:t>Why is the Law not of faith?</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There is no justifying power in the</a:t>
            </a:r>
            <a:r>
              <a:rPr lang="en-US" altLang="en-US" sz="1200" u="none" baseline="0" dirty="0" smtClean="0"/>
              <a:t> Law – that is unless you keep it perfectly. But no man has ever done it (Rom 3:23) save Jesus Himself. All violators of the Law, which included every Jew who had ever been born under it, could </a:t>
            </a:r>
            <a:r>
              <a:rPr lang="en-US" altLang="en-US" sz="1200" u="none" baseline="0" dirty="0" smtClean="0"/>
              <a:t>not </a:t>
            </a:r>
            <a:r>
              <a:rPr lang="en-US" altLang="en-US" sz="1200" u="none" baseline="0" dirty="0" smtClean="0"/>
              <a:t>lean on it as a system of redemption because the same thing which condemned them could not also save them. </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3) </a:t>
            </a:r>
            <a:r>
              <a:rPr lang="en-US" altLang="en-US" sz="1200" u="sng" dirty="0" smtClean="0"/>
              <a:t>How did Jesus redeem us from the curse of the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u="none" dirty="0" smtClean="0"/>
              <a:t>Since Jesus did</a:t>
            </a:r>
            <a:r>
              <a:rPr lang="en-US" altLang="en-US" u="none" baseline="0" dirty="0" smtClean="0"/>
              <a:t> keep the Law perfectly, He qualified Himself as a substitutionary Lamb of God who could bear the curse pronounced on us all. He therefore became </a:t>
            </a:r>
            <a:r>
              <a:rPr lang="en-US" altLang="en-US" u="none" baseline="0" dirty="0" smtClean="0"/>
              <a:t>a curse </a:t>
            </a:r>
            <a:r>
              <a:rPr lang="en-US" altLang="en-US" u="none" baseline="0" dirty="0" smtClean="0"/>
              <a:t>by virtue of being hung on a tree (crucifixion), bearing the full cup of God’s wrath </a:t>
            </a:r>
            <a:r>
              <a:rPr lang="en-US" altLang="en-US" u="none" baseline="0" dirty="0" smtClean="0"/>
              <a:t>that we deserved, </a:t>
            </a:r>
            <a:r>
              <a:rPr lang="en-US" altLang="en-US" u="none" baseline="0" dirty="0" smtClean="0"/>
              <a:t>that He might do away with sin and its consequences completely for those who would come to Him through faith. This is the seed God promised Abraham through which all nations would be blessed.</a:t>
            </a:r>
            <a:endParaRPr lang="en-US" altLang="en-US" u="non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5</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1) </a:t>
            </a:r>
            <a:r>
              <a:rPr lang="en-US" altLang="en-US" sz="1200" u="sng" dirty="0" smtClean="0"/>
              <a:t>Why can’t the Law of Moses nullify the covenant God made w/Abraham?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When</a:t>
            </a:r>
            <a:r>
              <a:rPr lang="en-US" altLang="en-US" baseline="0" dirty="0" smtClean="0"/>
              <a:t> a covenant, testament, or will has been ratified, it cannot be later nullified. In the case of Abraham, God made an unconditional promise. The Law of Moses came 430 years after this promise and therefore could not override the statements/promises God made to Abraham. The Law of Moses could only fit within the parameters of the promises made to Abraham, which indeed it did through the fact that God promised to Abraham that from him would be a great a nation. All nations operate by law, hence the Law of Moses. The land promise and seed promise cannot be nullified by this aspect of the nation promise.</a:t>
            </a: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2)</a:t>
            </a:r>
            <a:r>
              <a:rPr lang="en-US" altLang="en-US" baseline="0" dirty="0" smtClean="0"/>
              <a:t> </a:t>
            </a:r>
            <a:r>
              <a:rPr lang="en-US" altLang="en-US" sz="1200" u="sng" dirty="0" smtClean="0"/>
              <a:t>According to Heb 6:13-18, how did God emphasize the surety of the promise made to Abraham?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After Abraham</a:t>
            </a:r>
            <a:r>
              <a:rPr lang="en-US" altLang="en-US" baseline="0" dirty="0" smtClean="0"/>
              <a:t> raised the knife to strike Isaac, God stopped him and affirmed His promise to Him by oath. God swore by Himself because there is no one greater He could swear by. This was His emphatic way of stating that everything He promised Abraham would absolutely come to pass. God cannot lie. The Law of Moses was simply one part of the fulfill of these promises, but it wasn’t the beginning and end of all things God had planned from eternity in Jesus Christ. </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pPr eaLnBrk="1" hangingPunct="1"/>
            <a:r>
              <a:rPr lang="en-US" altLang="en-US" sz="6800" b="1" dirty="0" smtClean="0"/>
              <a:t>Personal Argument</a:t>
            </a:r>
          </a:p>
        </p:txBody>
      </p:sp>
      <p:sp>
        <p:nvSpPr>
          <p:cNvPr id="3075" name="Rectangle 3"/>
          <p:cNvSpPr>
            <a:spLocks noGrp="1" noChangeArrowheads="1"/>
          </p:cNvSpPr>
          <p:nvPr>
            <p:ph type="body" idx="1"/>
          </p:nvPr>
        </p:nvSpPr>
        <p:spPr>
          <a:xfrm>
            <a:off x="5715000" y="838200"/>
            <a:ext cx="3429000" cy="6019800"/>
          </a:xfrm>
        </p:spPr>
        <p:txBody>
          <a:bodyPr>
            <a:noAutofit/>
          </a:bodyPr>
          <a:lstStyle/>
          <a:p>
            <a:pPr marL="0" indent="0">
              <a:lnSpc>
                <a:spcPct val="80000"/>
              </a:lnSpc>
              <a:buNone/>
            </a:pPr>
            <a:r>
              <a:rPr lang="en-US" altLang="en-US" sz="2200" b="1" dirty="0" smtClean="0"/>
              <a:t>Gal 3:1-5</a:t>
            </a:r>
            <a:r>
              <a:rPr lang="en-US" altLang="en-US" sz="2200" dirty="0" smtClean="0"/>
              <a:t> – “</a:t>
            </a:r>
            <a:r>
              <a:rPr lang="en-US" altLang="en-US" sz="2200" baseline="30000" dirty="0" smtClean="0"/>
              <a:t>1</a:t>
            </a:r>
            <a:r>
              <a:rPr lang="en-US" sz="2200" dirty="0" smtClean="0"/>
              <a:t>You </a:t>
            </a:r>
            <a:r>
              <a:rPr lang="en-US" sz="2200" dirty="0"/>
              <a:t>foolish Galatians, who has bewitched you, before whose eyes Jesus Christ was publicly portrayed as crucified? </a:t>
            </a:r>
            <a:r>
              <a:rPr lang="en-US" sz="2200" baseline="30000" dirty="0" smtClean="0"/>
              <a:t>2</a:t>
            </a:r>
            <a:r>
              <a:rPr lang="en-US" sz="2200" dirty="0" smtClean="0"/>
              <a:t>This </a:t>
            </a:r>
            <a:r>
              <a:rPr lang="en-US" sz="2200" dirty="0"/>
              <a:t>is the only thing I want to find out from you: did you receive the Spirit by the works </a:t>
            </a:r>
            <a:r>
              <a:rPr lang="en-US" sz="2200" dirty="0" smtClean="0"/>
              <a:t>of the </a:t>
            </a:r>
            <a:r>
              <a:rPr lang="en-US" sz="2200" dirty="0"/>
              <a:t>Law, or </a:t>
            </a:r>
            <a:r>
              <a:rPr lang="en-US" sz="2200" dirty="0" smtClean="0"/>
              <a:t>by hearing </a:t>
            </a:r>
            <a:r>
              <a:rPr lang="en-US" sz="2200" dirty="0"/>
              <a:t>with faith? </a:t>
            </a:r>
            <a:r>
              <a:rPr lang="en-US" sz="2200" baseline="30000" dirty="0" smtClean="0"/>
              <a:t>3</a:t>
            </a:r>
            <a:r>
              <a:rPr lang="en-US" sz="2200" dirty="0" smtClean="0"/>
              <a:t>Are </a:t>
            </a:r>
            <a:r>
              <a:rPr lang="en-US" sz="2200" dirty="0"/>
              <a:t>you so foolish? Having </a:t>
            </a:r>
            <a:r>
              <a:rPr lang="en-US" sz="2200" dirty="0" smtClean="0"/>
              <a:t>begun by </a:t>
            </a:r>
            <a:r>
              <a:rPr lang="en-US" sz="2200" dirty="0"/>
              <a:t>the Spirit, are you </a:t>
            </a:r>
            <a:r>
              <a:rPr lang="en-US" sz="2200" dirty="0" smtClean="0"/>
              <a:t>now being </a:t>
            </a:r>
            <a:r>
              <a:rPr lang="en-US" sz="2200" dirty="0"/>
              <a:t>perfected by the flesh? </a:t>
            </a:r>
            <a:r>
              <a:rPr lang="en-US" sz="2200" baseline="30000" dirty="0" smtClean="0"/>
              <a:t>4</a:t>
            </a:r>
            <a:r>
              <a:rPr lang="en-US" sz="2200" dirty="0" smtClean="0"/>
              <a:t>Did you suffer </a:t>
            </a:r>
            <a:r>
              <a:rPr lang="en-US" sz="2200" dirty="0"/>
              <a:t>so many things in vain—if indeed it was in vain? </a:t>
            </a:r>
            <a:r>
              <a:rPr lang="en-US" sz="2200" baseline="30000" dirty="0" smtClean="0"/>
              <a:t>5</a:t>
            </a:r>
            <a:r>
              <a:rPr lang="en-US" sz="2200" dirty="0" smtClean="0"/>
              <a:t>So </a:t>
            </a:r>
            <a:r>
              <a:rPr lang="en-US" sz="2200" dirty="0"/>
              <a:t>then, does He who provides you with the Spirit and </a:t>
            </a:r>
            <a:r>
              <a:rPr lang="en-US" sz="2200" dirty="0" smtClean="0"/>
              <a:t>works miracles </a:t>
            </a:r>
            <a:r>
              <a:rPr lang="en-US" sz="2200" dirty="0"/>
              <a:t>among you, do it by the works </a:t>
            </a:r>
            <a:r>
              <a:rPr lang="en-US" sz="2200" dirty="0" smtClean="0"/>
              <a:t>of the </a:t>
            </a:r>
            <a:r>
              <a:rPr lang="en-US" sz="2200" dirty="0"/>
              <a:t>Law, or </a:t>
            </a:r>
            <a:r>
              <a:rPr lang="en-US" sz="2200" dirty="0" smtClean="0"/>
              <a:t>by hearing </a:t>
            </a:r>
            <a:r>
              <a:rPr lang="en-US" sz="2200" dirty="0"/>
              <a:t>with faith?</a:t>
            </a:r>
            <a:r>
              <a:rPr lang="en-US" altLang="en-US" sz="2200" dirty="0" smtClean="0"/>
              <a:t>”</a:t>
            </a:r>
          </a:p>
        </p:txBody>
      </p:sp>
      <p:sp>
        <p:nvSpPr>
          <p:cNvPr id="5" name="Rectangle 1"/>
          <p:cNvSpPr>
            <a:spLocks noChangeArrowheads="1"/>
          </p:cNvSpPr>
          <p:nvPr/>
        </p:nvSpPr>
        <p:spPr bwMode="auto">
          <a:xfrm>
            <a:off x="0" y="838200"/>
            <a:ext cx="5867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In what way were the Galatians bewitched</a:t>
            </a:r>
            <a:r>
              <a:rPr lang="en-US" altLang="en-US" sz="2400" u="sng" dirty="0" smtClean="0"/>
              <a:t>?</a:t>
            </a:r>
          </a:p>
          <a:p>
            <a:pPr lvl="1" eaLnBrk="1" hangingPunct="1">
              <a:lnSpc>
                <a:spcPct val="80000"/>
              </a:lnSpc>
              <a:spcBef>
                <a:spcPct val="0"/>
              </a:spcBef>
              <a:buFontTx/>
              <a:buAutoNum type="alphaLcParenR"/>
            </a:pPr>
            <a:endParaRPr lang="en-US" altLang="en-US" sz="1200" dirty="0"/>
          </a:p>
          <a:p>
            <a:pPr lvl="1" eaLnBrk="1" hangingPunct="1">
              <a:lnSpc>
                <a:spcPct val="80000"/>
              </a:lnSpc>
              <a:spcBef>
                <a:spcPct val="0"/>
              </a:spcBef>
              <a:buFont typeface="+mj-lt"/>
              <a:buAutoNum type="alphaLcParenR"/>
            </a:pPr>
            <a:r>
              <a:rPr lang="en-US" sz="1800" dirty="0" smtClean="0"/>
              <a:t>“Baskaino” – “to </a:t>
            </a:r>
            <a:r>
              <a:rPr lang="en-US" sz="1800" dirty="0"/>
              <a:t>be </a:t>
            </a:r>
            <a:r>
              <a:rPr lang="en-US" sz="1800" dirty="0" smtClean="0"/>
              <a:t>fascinated” </a:t>
            </a:r>
            <a:r>
              <a:rPr lang="en-US" sz="1800" dirty="0"/>
              <a:t>(Strong</a:t>
            </a:r>
            <a:r>
              <a:rPr lang="en-US" sz="1800" dirty="0" smtClean="0"/>
              <a:t>); “charmed” </a:t>
            </a:r>
            <a:r>
              <a:rPr lang="en-US" sz="1800" dirty="0"/>
              <a:t>(Thayer</a:t>
            </a:r>
            <a:r>
              <a:rPr lang="en-US" sz="1800" dirty="0" smtClean="0"/>
              <a:t>)</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All humans have the propensity to be led astray by charming misrepresentations</a:t>
            </a:r>
          </a:p>
          <a:p>
            <a:pPr lvl="1" eaLnBrk="1" hangingPunct="1">
              <a:lnSpc>
                <a:spcPct val="80000"/>
              </a:lnSpc>
              <a:spcBef>
                <a:spcPct val="0"/>
              </a:spcBef>
              <a:buFont typeface="+mj-lt"/>
              <a:buAutoNum type="alphaLcParenR"/>
            </a:pPr>
            <a:endParaRPr lang="en-US" altLang="en-US" sz="1200" dirty="0" smtClean="0"/>
          </a:p>
          <a:p>
            <a:pPr eaLnBrk="1" hangingPunct="1">
              <a:lnSpc>
                <a:spcPct val="80000"/>
              </a:lnSpc>
              <a:spcBef>
                <a:spcPct val="0"/>
              </a:spcBef>
              <a:buFontTx/>
              <a:buAutoNum type="arabicParenR"/>
            </a:pPr>
            <a:r>
              <a:rPr lang="en-US" altLang="en-US" sz="2400" u="sng" dirty="0" smtClean="0"/>
              <a:t>What is the purpose of the 4 rhetorical questions in vs. 2 – 5?</a:t>
            </a:r>
          </a:p>
          <a:p>
            <a:pPr lvl="1" eaLnBrk="1" hangingPunct="1">
              <a:lnSpc>
                <a:spcPct val="80000"/>
              </a:lnSpc>
              <a:spcBef>
                <a:spcPct val="0"/>
              </a:spcBef>
              <a:buFontTx/>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dirty="0" smtClean="0"/>
              <a:t>To remind them of what they had forgotten</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Evidence of their past conversion and suffering for the gospel should have been sufficient to keep them from being deceived</a:t>
            </a:r>
          </a:p>
          <a:p>
            <a:pPr lvl="1" eaLnBrk="1" hangingPunct="1">
              <a:lnSpc>
                <a:spcPct val="80000"/>
              </a:lnSpc>
              <a:spcBef>
                <a:spcPct val="0"/>
              </a:spcBef>
              <a:buFont typeface="+mj-lt"/>
              <a:buAutoNum type="alphaLcParenR"/>
            </a:pPr>
            <a:endParaRPr lang="en-US" altLang="en-US" sz="1200" dirty="0" smtClean="0"/>
          </a:p>
          <a:p>
            <a:pPr eaLnBrk="1" hangingPunct="1">
              <a:lnSpc>
                <a:spcPct val="80000"/>
              </a:lnSpc>
              <a:spcBef>
                <a:spcPct val="0"/>
              </a:spcBef>
              <a:buFontTx/>
              <a:buAutoNum type="arabicParenR"/>
            </a:pPr>
            <a:r>
              <a:rPr lang="en-US" altLang="en-US" sz="2400" u="sng" dirty="0" smtClean="0"/>
              <a:t>What does the account from Paul’s first trip to Lystra (Acts 14:8-20) teach us about the Galatians? </a:t>
            </a:r>
          </a:p>
          <a:p>
            <a:pPr lvl="1" eaLnBrk="1" hangingPunct="1">
              <a:lnSpc>
                <a:spcPct val="80000"/>
              </a:lnSpc>
              <a:spcBef>
                <a:spcPct val="0"/>
              </a:spcBef>
              <a:buFontTx/>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dirty="0" smtClean="0"/>
              <a:t>They could be just as fickle as Peter, easily led astray </a:t>
            </a:r>
            <a:r>
              <a:rPr lang="en-US" altLang="en-US" sz="1800" dirty="0" smtClean="0"/>
              <a:t>by </a:t>
            </a:r>
            <a:r>
              <a:rPr lang="en-US" altLang="en-US" sz="1800" dirty="0" smtClean="0"/>
              <a:t>false </a:t>
            </a:r>
            <a:r>
              <a:rPr lang="en-US" altLang="en-US" sz="1800" dirty="0" smtClean="0"/>
              <a:t>persuasion and trickery</a:t>
            </a:r>
            <a:endParaRPr lang="en-US" altLang="en-US" sz="1800" dirty="0" smtClean="0"/>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We must stay grounded in truth and reality</a:t>
            </a:r>
            <a:endParaRPr lang="en-US" altLang="en-US" sz="1800" dirty="0"/>
          </a:p>
        </p:txBody>
      </p:sp>
    </p:spTree>
    <p:extLst>
      <p:ext uri="{BB962C8B-B14F-4D97-AF65-F5344CB8AC3E}">
        <p14:creationId xmlns:p14="http://schemas.microsoft.com/office/powerpoint/2010/main" val="25044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500"/>
                                        <p:tgtEl>
                                          <p:spTgt spid="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fade">
                                      <p:cBhvr>
                                        <p:cTn id="47"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smtClean="0"/>
              <a:t>Scriptural Argument</a:t>
            </a:r>
          </a:p>
        </p:txBody>
      </p:sp>
      <p:sp>
        <p:nvSpPr>
          <p:cNvPr id="3075" name="Rectangle 3"/>
          <p:cNvSpPr>
            <a:spLocks noGrp="1" noChangeArrowheads="1"/>
          </p:cNvSpPr>
          <p:nvPr>
            <p:ph type="body" idx="1"/>
          </p:nvPr>
        </p:nvSpPr>
        <p:spPr>
          <a:xfrm>
            <a:off x="6553200" y="838200"/>
            <a:ext cx="2590800" cy="6019800"/>
          </a:xfrm>
        </p:spPr>
        <p:txBody>
          <a:bodyPr>
            <a:noAutofit/>
          </a:bodyPr>
          <a:lstStyle/>
          <a:p>
            <a:pPr marL="0" indent="0">
              <a:lnSpc>
                <a:spcPct val="80000"/>
              </a:lnSpc>
              <a:buNone/>
            </a:pPr>
            <a:r>
              <a:rPr lang="en-US" altLang="en-US" sz="2200" b="1" dirty="0" smtClean="0"/>
              <a:t>Gal 3:6-9</a:t>
            </a:r>
            <a:r>
              <a:rPr lang="en-US" altLang="en-US" sz="2200" dirty="0" smtClean="0"/>
              <a:t> – “</a:t>
            </a:r>
            <a:r>
              <a:rPr lang="en-US" sz="2200" baseline="30000" dirty="0" smtClean="0"/>
              <a:t>6</a:t>
            </a:r>
            <a:r>
              <a:rPr lang="en-US" sz="2200" dirty="0" smtClean="0"/>
              <a:t>Even </a:t>
            </a:r>
            <a:r>
              <a:rPr lang="en-US" sz="2200" dirty="0"/>
              <a:t>so Abraham </a:t>
            </a:r>
            <a:r>
              <a:rPr lang="en-US" sz="2200" cap="small" dirty="0"/>
              <a:t>believed God, and it was reckoned to him as righteousness</a:t>
            </a:r>
            <a:r>
              <a:rPr lang="en-US" sz="2200" dirty="0"/>
              <a:t>. </a:t>
            </a:r>
            <a:r>
              <a:rPr lang="en-US" sz="2200" baseline="30000" dirty="0" smtClean="0"/>
              <a:t>7</a:t>
            </a:r>
            <a:r>
              <a:rPr lang="en-US" sz="2200" dirty="0" smtClean="0"/>
              <a:t>Therefore, be </a:t>
            </a:r>
            <a:r>
              <a:rPr lang="en-US" sz="2200" dirty="0"/>
              <a:t>sure that it is those who are of faith who are sons of Abraham. </a:t>
            </a:r>
            <a:r>
              <a:rPr lang="en-US" sz="2200" baseline="30000" dirty="0" smtClean="0"/>
              <a:t>8</a:t>
            </a:r>
            <a:r>
              <a:rPr lang="en-US" sz="2200" dirty="0" smtClean="0"/>
              <a:t>The </a:t>
            </a:r>
            <a:r>
              <a:rPr lang="en-US" sz="2200" dirty="0"/>
              <a:t>Scripture, foreseeing that </a:t>
            </a:r>
            <a:r>
              <a:rPr lang="en-US" sz="2200" dirty="0" smtClean="0"/>
              <a:t>God would </a:t>
            </a:r>
            <a:r>
              <a:rPr lang="en-US" sz="2200" dirty="0"/>
              <a:t>justify </a:t>
            </a:r>
            <a:r>
              <a:rPr lang="en-US" sz="2200" dirty="0" smtClean="0"/>
              <a:t>the Gentiles </a:t>
            </a:r>
            <a:r>
              <a:rPr lang="en-US" sz="2200" dirty="0"/>
              <a:t>by faith, preached the gospel beforehand to Abraham, saying, “</a:t>
            </a:r>
            <a:r>
              <a:rPr lang="en-US" sz="2200" cap="small" dirty="0"/>
              <a:t>All the nations will be blessed in you.</a:t>
            </a:r>
            <a:r>
              <a:rPr lang="en-US" sz="2200" dirty="0"/>
              <a:t>” </a:t>
            </a:r>
            <a:r>
              <a:rPr lang="en-US" sz="2200" baseline="30000" dirty="0" smtClean="0"/>
              <a:t>9</a:t>
            </a:r>
            <a:r>
              <a:rPr lang="en-US" sz="2200" dirty="0" smtClean="0"/>
              <a:t>So </a:t>
            </a:r>
            <a:r>
              <a:rPr lang="en-US" sz="2200" dirty="0"/>
              <a:t>then those who are of faith are blessed </a:t>
            </a:r>
            <a:r>
              <a:rPr lang="en-US" sz="2200" dirty="0" smtClean="0"/>
              <a:t>with Abraham</a:t>
            </a:r>
            <a:r>
              <a:rPr lang="en-US" sz="2200" dirty="0"/>
              <a:t>, the believer</a:t>
            </a:r>
            <a:r>
              <a:rPr lang="en-US" sz="2200" dirty="0" smtClean="0"/>
              <a:t>. </a:t>
            </a:r>
            <a:endParaRPr lang="en-US" altLang="en-US" sz="2200" dirty="0" smtClean="0"/>
          </a:p>
        </p:txBody>
      </p:sp>
      <p:sp>
        <p:nvSpPr>
          <p:cNvPr id="3076" name="Rectangle 1"/>
          <p:cNvSpPr>
            <a:spLocks noChangeArrowheads="1"/>
          </p:cNvSpPr>
          <p:nvPr/>
        </p:nvSpPr>
        <p:spPr bwMode="auto">
          <a:xfrm>
            <a:off x="0" y="838200"/>
            <a:ext cx="6553200" cy="60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was the Jews’ opinion of Abraham that makes him such a great test case?</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They held him in high esteem (</a:t>
            </a:r>
            <a:r>
              <a:rPr lang="en-US" altLang="en-US" sz="1800" b="1" dirty="0" smtClean="0"/>
              <a:t>John 8:33,39,53</a:t>
            </a:r>
            <a:r>
              <a:rPr lang="en-US" altLang="en-US" sz="1800" dirty="0" smtClean="0"/>
              <a:t>)</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a:t>
            </a:r>
            <a:r>
              <a:rPr lang="en-US" altLang="en-US" sz="1800" dirty="0"/>
              <a:t>I</a:t>
            </a:r>
            <a:r>
              <a:rPr lang="en-US" altLang="en-US" sz="1800" dirty="0" smtClean="0"/>
              <a:t>nvoking Abraham may cause a paradigm shift in those seeking justification by Law</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400" u="sng" dirty="0" smtClean="0"/>
              <a:t>How was </a:t>
            </a:r>
            <a:r>
              <a:rPr lang="en-US" altLang="en-US" sz="2400" u="sng" dirty="0"/>
              <a:t>Abraham </a:t>
            </a:r>
            <a:r>
              <a:rPr lang="en-US" altLang="en-US" sz="2400" u="sng" dirty="0" smtClean="0"/>
              <a:t>reckoned </a:t>
            </a:r>
            <a:r>
              <a:rPr lang="en-US" altLang="en-US" sz="2400" u="sng" dirty="0"/>
              <a:t>righteous by God</a:t>
            </a:r>
            <a:r>
              <a:rPr lang="en-US" altLang="en-US" sz="2400" u="sng" dirty="0" smtClean="0"/>
              <a:t>?</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Through his faith (Gen 15:6)</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This occurred over 400 years before the Law</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400" u="sng" dirty="0"/>
              <a:t>Who are the true children of Abraham</a:t>
            </a:r>
            <a:r>
              <a:rPr lang="en-US" altLang="en-US" sz="2400" u="sng" dirty="0" smtClean="0"/>
              <a:t>?</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Those who are of faith</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Spiritual children, not physical children</a:t>
            </a:r>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400" u="sng" dirty="0"/>
              <a:t>What is significant about the statement, “All the nations will be blessed in you</a:t>
            </a:r>
            <a:r>
              <a:rPr lang="en-US" altLang="en-US" sz="2400" u="sng" dirty="0" smtClean="0"/>
              <a:t>?”</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dirty="0" smtClean="0"/>
              <a:t>Through Abraham, all nations could come to God by virtue of his type of faith (Rom 4:12)</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God never intended to only justify those under the Law</a:t>
            </a:r>
            <a:endParaRPr lang="en-US" altLang="en-US" sz="18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76">
                                            <p:txEl>
                                              <p:pRg st="22" end="22"/>
                                            </p:txEl>
                                          </p:spTgt>
                                        </p:tgtEl>
                                        <p:attrNameLst>
                                          <p:attrName>style.visibility</p:attrName>
                                        </p:attrNameLst>
                                      </p:cBhvr>
                                      <p:to>
                                        <p:strVal val="visible"/>
                                      </p:to>
                                    </p:set>
                                    <p:animEffect transition="in" filter="fade">
                                      <p:cBhvr>
                                        <p:cTn id="62" dur="500"/>
                                        <p:tgtEl>
                                          <p:spTgt spid="3076">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smtClean="0"/>
              <a:t>Scriptural Argument</a:t>
            </a:r>
          </a:p>
        </p:txBody>
      </p:sp>
      <p:sp>
        <p:nvSpPr>
          <p:cNvPr id="3075" name="Rectangle 3"/>
          <p:cNvSpPr>
            <a:spLocks noGrp="1" noChangeArrowheads="1"/>
          </p:cNvSpPr>
          <p:nvPr>
            <p:ph type="body" idx="1"/>
          </p:nvPr>
        </p:nvSpPr>
        <p:spPr>
          <a:xfrm>
            <a:off x="5105400" y="838200"/>
            <a:ext cx="4038600" cy="6019800"/>
          </a:xfrm>
        </p:spPr>
        <p:txBody>
          <a:bodyPr>
            <a:noAutofit/>
          </a:bodyPr>
          <a:lstStyle/>
          <a:p>
            <a:pPr marL="0" indent="0">
              <a:lnSpc>
                <a:spcPct val="80000"/>
              </a:lnSpc>
              <a:buNone/>
            </a:pPr>
            <a:r>
              <a:rPr lang="en-US" altLang="en-US" sz="2200" b="1" dirty="0" smtClean="0"/>
              <a:t>Gal 3:10-14</a:t>
            </a:r>
            <a:r>
              <a:rPr lang="en-US" altLang="en-US" sz="2200" dirty="0" smtClean="0"/>
              <a:t> – “</a:t>
            </a:r>
            <a:r>
              <a:rPr lang="en-US" sz="2200" baseline="30000" dirty="0"/>
              <a:t>10</a:t>
            </a:r>
            <a:r>
              <a:rPr lang="en-US" sz="2200" dirty="0"/>
              <a:t>For as many as are of the works of the Law are under a curse; for it is written, “</a:t>
            </a:r>
            <a:r>
              <a:rPr lang="en-US" sz="2200" cap="small" dirty="0"/>
              <a:t>Cursed is everyone who does not abide by all things written in the book of the law, to perform them</a:t>
            </a:r>
            <a:r>
              <a:rPr lang="en-US" sz="2200" dirty="0"/>
              <a:t>.” </a:t>
            </a:r>
            <a:r>
              <a:rPr lang="en-US" sz="2200" baseline="30000" dirty="0"/>
              <a:t>11</a:t>
            </a:r>
            <a:r>
              <a:rPr lang="en-US" sz="2200" dirty="0"/>
              <a:t>Now that no one is justified by the Law before God is evident; for, “</a:t>
            </a:r>
            <a:r>
              <a:rPr lang="en-US" sz="2200" cap="small" dirty="0"/>
              <a:t>The righteous man shall live by faith</a:t>
            </a:r>
            <a:r>
              <a:rPr lang="en-US" sz="2200" dirty="0"/>
              <a:t>.” </a:t>
            </a:r>
            <a:r>
              <a:rPr lang="en-US" sz="2200" baseline="30000" dirty="0"/>
              <a:t>12</a:t>
            </a:r>
            <a:r>
              <a:rPr lang="en-US" sz="2200" dirty="0"/>
              <a:t>However, the Law is not of faith; on the contrary, “</a:t>
            </a:r>
            <a:r>
              <a:rPr lang="en-US" sz="2200" cap="small" dirty="0"/>
              <a:t>He who practices them shall live</a:t>
            </a:r>
            <a:r>
              <a:rPr lang="en-US" sz="2200" dirty="0"/>
              <a:t> </a:t>
            </a:r>
            <a:r>
              <a:rPr lang="en-US" sz="2200" cap="small" dirty="0"/>
              <a:t>by them</a:t>
            </a:r>
            <a:r>
              <a:rPr lang="en-US" sz="2200" dirty="0"/>
              <a:t>.” </a:t>
            </a:r>
            <a:r>
              <a:rPr lang="en-US" sz="2200" baseline="30000" dirty="0"/>
              <a:t>13</a:t>
            </a:r>
            <a:r>
              <a:rPr lang="en-US" sz="2200" dirty="0"/>
              <a:t>Christ redeemed us from the curse of the Law, having become a curse for us—for it is written, “</a:t>
            </a:r>
            <a:r>
              <a:rPr lang="en-US" sz="2200" cap="small" dirty="0"/>
              <a:t>Cursed is everyone who hangs on</a:t>
            </a:r>
            <a:r>
              <a:rPr lang="en-US" sz="2200" dirty="0"/>
              <a:t> </a:t>
            </a:r>
            <a:r>
              <a:rPr lang="en-US" sz="2200" cap="small" dirty="0" smtClean="0"/>
              <a:t>a</a:t>
            </a:r>
            <a:r>
              <a:rPr lang="en-US" sz="2200" dirty="0" smtClean="0"/>
              <a:t> </a:t>
            </a:r>
            <a:r>
              <a:rPr lang="en-US" sz="2200" cap="small" dirty="0" smtClean="0"/>
              <a:t>tree</a:t>
            </a:r>
            <a:r>
              <a:rPr lang="en-US" sz="2200" dirty="0"/>
              <a:t>”— </a:t>
            </a:r>
            <a:r>
              <a:rPr lang="en-US" sz="2200" baseline="30000" dirty="0" smtClean="0"/>
              <a:t>14</a:t>
            </a:r>
            <a:r>
              <a:rPr lang="en-US" sz="2200" dirty="0" smtClean="0"/>
              <a:t>in </a:t>
            </a:r>
            <a:r>
              <a:rPr lang="en-US" sz="2200" dirty="0"/>
              <a:t>order that in Christ Jesus the blessing of Abraham </a:t>
            </a:r>
            <a:r>
              <a:rPr lang="en-US" sz="2200" dirty="0" smtClean="0"/>
              <a:t>might come </a:t>
            </a:r>
            <a:r>
              <a:rPr lang="en-US" sz="2200" dirty="0"/>
              <a:t>to the Gentiles, so that we would receive the promise of the Spirit through faith</a:t>
            </a:r>
            <a:r>
              <a:rPr lang="en-US" sz="2200" dirty="0" smtClean="0"/>
              <a:t>.</a:t>
            </a:r>
            <a:r>
              <a:rPr lang="en-US" altLang="en-US" sz="2200" dirty="0" smtClean="0"/>
              <a:t>”</a:t>
            </a:r>
            <a:endParaRPr lang="en-US" altLang="en-US" sz="2200" dirty="0"/>
          </a:p>
        </p:txBody>
      </p:sp>
      <p:sp>
        <p:nvSpPr>
          <p:cNvPr id="3076" name="Rectangle 1"/>
          <p:cNvSpPr>
            <a:spLocks noChangeArrowheads="1"/>
          </p:cNvSpPr>
          <p:nvPr/>
        </p:nvSpPr>
        <p:spPr bwMode="auto">
          <a:xfrm>
            <a:off x="0" y="838200"/>
            <a:ext cx="5105400" cy="57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How were the Jews setting themselves up to fall by seeking justification by the Law?</a:t>
            </a:r>
          </a:p>
          <a:p>
            <a:pPr lvl="1" eaLnBrk="1" hangingPunct="1">
              <a:lnSpc>
                <a:spcPct val="80000"/>
              </a:lnSpc>
              <a:spcBef>
                <a:spcPct val="0"/>
              </a:spcBef>
              <a:buFont typeface="+mj-lt"/>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dirty="0" smtClean="0"/>
              <a:t>They could not perfectly keep it. This brings about a curse from God</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They were seeking justification </a:t>
            </a:r>
            <a:r>
              <a:rPr lang="en-US" altLang="en-US" sz="1800" dirty="0" smtClean="0"/>
              <a:t>from</a:t>
            </a:r>
            <a:r>
              <a:rPr lang="en-US" altLang="en-US" sz="1800" dirty="0" smtClean="0"/>
              <a:t> </a:t>
            </a:r>
            <a:r>
              <a:rPr lang="en-US" altLang="en-US" sz="1800" dirty="0" smtClean="0"/>
              <a:t>something that condemned them</a:t>
            </a:r>
            <a:endParaRPr lang="en-US" altLang="en-US" sz="1800" dirty="0"/>
          </a:p>
          <a:p>
            <a:pPr lvl="1" eaLnBrk="1" hangingPunct="1">
              <a:lnSpc>
                <a:spcPct val="80000"/>
              </a:lnSpc>
              <a:spcBef>
                <a:spcPct val="0"/>
              </a:spcBef>
              <a:buFont typeface="+mj-lt"/>
              <a:buAutoNum type="alphaLcParenR"/>
            </a:pPr>
            <a:endParaRPr lang="en-US" altLang="en-US" sz="1200" dirty="0" smtClean="0"/>
          </a:p>
          <a:p>
            <a:pPr eaLnBrk="1" hangingPunct="1">
              <a:lnSpc>
                <a:spcPct val="80000"/>
              </a:lnSpc>
              <a:spcBef>
                <a:spcPct val="0"/>
              </a:spcBef>
              <a:buFontTx/>
              <a:buAutoNum type="arabicParenR"/>
            </a:pPr>
            <a:r>
              <a:rPr lang="en-US" altLang="en-US" sz="2400" u="sng" dirty="0" smtClean="0"/>
              <a:t>Why is the Law not of faith?</a:t>
            </a:r>
          </a:p>
          <a:p>
            <a:pPr lvl="1" eaLnBrk="1" hangingPunct="1">
              <a:lnSpc>
                <a:spcPct val="80000"/>
              </a:lnSpc>
              <a:spcBef>
                <a:spcPct val="0"/>
              </a:spcBef>
              <a:buFont typeface="+mj-lt"/>
              <a:buAutoNum type="alphaLcParenR"/>
            </a:pPr>
            <a:endParaRPr lang="en-US" altLang="en-US" sz="1200" u="sng" dirty="0" smtClean="0"/>
          </a:p>
          <a:p>
            <a:pPr lvl="1" eaLnBrk="1" hangingPunct="1">
              <a:lnSpc>
                <a:spcPct val="80000"/>
              </a:lnSpc>
              <a:spcBef>
                <a:spcPct val="0"/>
              </a:spcBef>
              <a:buFont typeface="+mj-lt"/>
              <a:buAutoNum type="alphaLcParenR"/>
            </a:pPr>
            <a:r>
              <a:rPr lang="en-US" altLang="en-US" sz="1800" dirty="0" smtClean="0"/>
              <a:t>There is no justifying power in the Law for violators (Heb 9:9-10,13,15; 10:1-4)</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Law cannot save in that which it condemns</a:t>
            </a:r>
            <a:endParaRPr lang="en-US" altLang="en-US" sz="1800" dirty="0"/>
          </a:p>
          <a:p>
            <a:pPr lvl="1" eaLnBrk="1" hangingPunct="1">
              <a:lnSpc>
                <a:spcPct val="80000"/>
              </a:lnSpc>
              <a:spcBef>
                <a:spcPct val="0"/>
              </a:spcBef>
              <a:buFont typeface="+mj-lt"/>
              <a:buAutoNum type="alphaLcParenR"/>
            </a:pPr>
            <a:endParaRPr lang="en-US" altLang="en-US" sz="1200" u="sng" dirty="0" smtClean="0"/>
          </a:p>
          <a:p>
            <a:pPr eaLnBrk="1" hangingPunct="1">
              <a:lnSpc>
                <a:spcPct val="80000"/>
              </a:lnSpc>
              <a:spcBef>
                <a:spcPct val="0"/>
              </a:spcBef>
              <a:buFontTx/>
              <a:buAutoNum type="arabicParenR"/>
            </a:pPr>
            <a:r>
              <a:rPr lang="en-US" altLang="en-US" sz="2400" u="sng" dirty="0" smtClean="0"/>
              <a:t>How did Jesus redeem us from the curse of the Law?</a:t>
            </a:r>
          </a:p>
          <a:p>
            <a:pPr lvl="1" eaLnBrk="1" hangingPunct="1">
              <a:lnSpc>
                <a:spcPct val="80000"/>
              </a:lnSpc>
              <a:spcBef>
                <a:spcPct val="0"/>
              </a:spcBef>
              <a:buFont typeface="+mj-lt"/>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dirty="0" smtClean="0"/>
              <a:t>He kept the Law perfectly, taking our curse upon Himself through crucifixion</a:t>
            </a:r>
            <a:endParaRPr lang="en-US" altLang="en-US" sz="1800" dirty="0"/>
          </a:p>
          <a:p>
            <a:pPr lvl="1" eaLnBrk="1" hangingPunct="1">
              <a:lnSpc>
                <a:spcPct val="80000"/>
              </a:lnSpc>
              <a:spcBef>
                <a:spcPct val="0"/>
              </a:spcBef>
              <a:buFont typeface="+mj-lt"/>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Only through Abraham’s “seed”, Christ Jesus, can we be saved</a:t>
            </a:r>
            <a:endParaRPr lang="en-US" altLang="en-US" sz="18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smtClean="0"/>
              <a:t>Scriptural Argument</a:t>
            </a:r>
          </a:p>
        </p:txBody>
      </p:sp>
      <p:sp>
        <p:nvSpPr>
          <p:cNvPr id="3075" name="Rectangle 3"/>
          <p:cNvSpPr>
            <a:spLocks noGrp="1" noChangeArrowheads="1"/>
          </p:cNvSpPr>
          <p:nvPr>
            <p:ph type="body" idx="1"/>
          </p:nvPr>
        </p:nvSpPr>
        <p:spPr>
          <a:xfrm>
            <a:off x="5257800" y="838200"/>
            <a:ext cx="3886200" cy="6019800"/>
          </a:xfrm>
        </p:spPr>
        <p:txBody>
          <a:bodyPr>
            <a:noAutofit/>
          </a:bodyPr>
          <a:lstStyle/>
          <a:p>
            <a:pPr marL="0" indent="0">
              <a:lnSpc>
                <a:spcPct val="80000"/>
              </a:lnSpc>
              <a:buNone/>
            </a:pPr>
            <a:r>
              <a:rPr lang="en-US" altLang="en-US" sz="2200" b="1" dirty="0" smtClean="0"/>
              <a:t>Gal 3:15-18</a:t>
            </a:r>
            <a:r>
              <a:rPr lang="en-US" altLang="en-US" sz="2200" dirty="0" smtClean="0"/>
              <a:t> – “</a:t>
            </a:r>
            <a:r>
              <a:rPr lang="en-US" sz="2200" baseline="30000" dirty="0" smtClean="0"/>
              <a:t>15</a:t>
            </a:r>
            <a:r>
              <a:rPr lang="en-US" sz="2200" dirty="0" smtClean="0"/>
              <a:t>Brethren</a:t>
            </a:r>
            <a:r>
              <a:rPr lang="en-US" sz="2200" dirty="0"/>
              <a:t>, I </a:t>
            </a:r>
            <a:r>
              <a:rPr lang="en-US" sz="2200" dirty="0" smtClean="0"/>
              <a:t>speak in </a:t>
            </a:r>
            <a:r>
              <a:rPr lang="en-US" sz="2200" dirty="0"/>
              <a:t>terms of human relations: even though it is only a </a:t>
            </a:r>
            <a:r>
              <a:rPr lang="en-US" sz="2200" dirty="0" smtClean="0"/>
              <a:t>man’s covenant</a:t>
            </a:r>
            <a:r>
              <a:rPr lang="en-US" sz="2200" dirty="0"/>
              <a:t>, yet when it has been ratified, no one sets it aside or </a:t>
            </a:r>
            <a:r>
              <a:rPr lang="en-US" sz="2200" dirty="0" smtClean="0"/>
              <a:t>adds conditions </a:t>
            </a:r>
            <a:r>
              <a:rPr lang="en-US" sz="2200" dirty="0"/>
              <a:t>to it. </a:t>
            </a:r>
            <a:r>
              <a:rPr lang="en-US" sz="2200" baseline="30000" dirty="0" smtClean="0"/>
              <a:t>16</a:t>
            </a:r>
            <a:r>
              <a:rPr lang="en-US" sz="2200" dirty="0" smtClean="0"/>
              <a:t>Now </a:t>
            </a:r>
            <a:r>
              <a:rPr lang="en-US" sz="2200" dirty="0"/>
              <a:t>the promises were spoken to Abraham and to his seed. He does not say, </a:t>
            </a:r>
            <a:r>
              <a:rPr lang="en-US" sz="2200" dirty="0" smtClean="0"/>
              <a:t>‘And </a:t>
            </a:r>
            <a:r>
              <a:rPr lang="en-US" sz="2200" dirty="0"/>
              <a:t>to seeds</a:t>
            </a:r>
            <a:r>
              <a:rPr lang="en-US" sz="2200" dirty="0" smtClean="0"/>
              <a:t>,’ </a:t>
            </a:r>
            <a:r>
              <a:rPr lang="en-US" sz="2200" dirty="0"/>
              <a:t>as referring to many, but rather to one, </a:t>
            </a:r>
            <a:r>
              <a:rPr lang="en-US" sz="2200" dirty="0" smtClean="0"/>
              <a:t>‘And </a:t>
            </a:r>
            <a:r>
              <a:rPr lang="en-US" sz="2200" dirty="0"/>
              <a:t>to your seed</a:t>
            </a:r>
            <a:r>
              <a:rPr lang="en-US" sz="2200" dirty="0" smtClean="0"/>
              <a:t>,’ </a:t>
            </a:r>
            <a:r>
              <a:rPr lang="en-US" sz="2200" dirty="0"/>
              <a:t>that is, Christ. </a:t>
            </a:r>
            <a:r>
              <a:rPr lang="en-US" sz="2200" baseline="30000" dirty="0" smtClean="0"/>
              <a:t>17</a:t>
            </a:r>
            <a:r>
              <a:rPr lang="en-US" sz="2200" dirty="0" smtClean="0"/>
              <a:t>What </a:t>
            </a:r>
            <a:r>
              <a:rPr lang="en-US" sz="2200" dirty="0"/>
              <a:t>I am saying is this: the Law, which came four hundred and thirty years later, does not invalidate a covenant previously ratified by God, so as to nullify the promise. </a:t>
            </a:r>
            <a:r>
              <a:rPr lang="en-US" sz="2200" baseline="30000" dirty="0" smtClean="0"/>
              <a:t>18</a:t>
            </a:r>
            <a:r>
              <a:rPr lang="en-US" sz="2200" dirty="0" smtClean="0"/>
              <a:t>For </a:t>
            </a:r>
            <a:r>
              <a:rPr lang="en-US" sz="2200" dirty="0"/>
              <a:t>if the inheritance </a:t>
            </a:r>
            <a:r>
              <a:rPr lang="en-US" sz="2200" dirty="0" smtClean="0"/>
              <a:t>is based </a:t>
            </a:r>
            <a:r>
              <a:rPr lang="en-US" sz="2200" dirty="0"/>
              <a:t>on law, it is no </a:t>
            </a:r>
            <a:r>
              <a:rPr lang="en-US" sz="2200" dirty="0" smtClean="0"/>
              <a:t>longer based </a:t>
            </a:r>
            <a:r>
              <a:rPr lang="en-US" sz="2200" dirty="0"/>
              <a:t>on a promise; but God has granted it to Abraham by means of a promise.</a:t>
            </a:r>
            <a:r>
              <a:rPr lang="en-US" altLang="en-US" sz="2200" dirty="0" smtClean="0"/>
              <a:t>”</a:t>
            </a:r>
            <a:endParaRPr lang="en-US" altLang="en-US" sz="2200" dirty="0"/>
          </a:p>
        </p:txBody>
      </p:sp>
      <p:sp>
        <p:nvSpPr>
          <p:cNvPr id="3076" name="Rectangle 1"/>
          <p:cNvSpPr>
            <a:spLocks noChangeArrowheads="1"/>
          </p:cNvSpPr>
          <p:nvPr/>
        </p:nvSpPr>
        <p:spPr bwMode="auto">
          <a:xfrm>
            <a:off x="0" y="838200"/>
            <a:ext cx="5181600"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Why can’t the Law of Moses nullify the covenant God made w/Abraham?</a:t>
            </a:r>
          </a:p>
          <a:p>
            <a:pPr lvl="1" eaLnBrk="1" hangingPunct="1">
              <a:lnSpc>
                <a:spcPct val="80000"/>
              </a:lnSpc>
              <a:spcBef>
                <a:spcPct val="0"/>
              </a:spcBef>
              <a:buFont typeface="+mj-lt"/>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dirty="0" smtClean="0"/>
              <a:t>God made a promise to Abraham</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The promise was made 430 years before the Law of Moses existed</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Having ratified the promise, the Law of Moses could not override it</a:t>
            </a:r>
          </a:p>
          <a:p>
            <a:pPr lvl="1" eaLnBrk="1" hangingPunct="1">
              <a:lnSpc>
                <a:spcPct val="80000"/>
              </a:lnSpc>
              <a:spcBef>
                <a:spcPct val="0"/>
              </a:spcBef>
              <a:buFont typeface="+mj-lt"/>
              <a:buAutoNum type="alphaLcParenR"/>
            </a:pPr>
            <a:endParaRPr lang="en-US" altLang="en-US" sz="1200" dirty="0" smtClean="0"/>
          </a:p>
          <a:p>
            <a:pPr eaLnBrk="1" hangingPunct="1">
              <a:lnSpc>
                <a:spcPct val="80000"/>
              </a:lnSpc>
              <a:spcBef>
                <a:spcPct val="0"/>
              </a:spcBef>
              <a:buFontTx/>
              <a:buAutoNum type="arabicParenR"/>
            </a:pPr>
            <a:r>
              <a:rPr lang="en-US" altLang="en-US" sz="2400" u="sng" dirty="0" smtClean="0"/>
              <a:t>According to Heb 6:13-18, how did God emphasize the surety of the promise made to Abraham?</a:t>
            </a:r>
            <a:endParaRPr lang="en-US" altLang="en-US" sz="1200" u="sng" dirty="0"/>
          </a:p>
          <a:p>
            <a:pPr lvl="1" eaLnBrk="1" hangingPunct="1">
              <a:lnSpc>
                <a:spcPct val="80000"/>
              </a:lnSpc>
              <a:spcBef>
                <a:spcPct val="0"/>
              </a:spcBef>
              <a:buFont typeface="+mj-lt"/>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dirty="0" smtClean="0"/>
              <a:t>He sealed it with an oath, swearing by Himself that it would be so</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God cannot lie</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endParaRPr lang="en-US" altLang="en-US" sz="1800" dirty="0"/>
          </a:p>
          <a:p>
            <a:pPr lvl="1" eaLnBrk="1" hangingPunct="1">
              <a:lnSpc>
                <a:spcPct val="80000"/>
              </a:lnSpc>
              <a:spcBef>
                <a:spcPct val="0"/>
              </a:spcBef>
              <a:buFont typeface="+mj-lt"/>
              <a:buAutoNum type="alphaLcParenR"/>
            </a:pPr>
            <a:endParaRPr lang="en-US" altLang="en-US" sz="1200" dirty="0" smtClean="0"/>
          </a:p>
        </p:txBody>
      </p:sp>
    </p:spTree>
    <p:extLst>
      <p:ext uri="{BB962C8B-B14F-4D97-AF65-F5344CB8AC3E}">
        <p14:creationId xmlns:p14="http://schemas.microsoft.com/office/powerpoint/2010/main" val="454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5645</TotalTime>
  <Words>2529</Words>
  <Application>Microsoft Office PowerPoint</Application>
  <PresentationFormat>On-screen Show (4:3)</PresentationFormat>
  <Paragraphs>139</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Personal Argument</vt:lpstr>
      <vt:lpstr>Scriptural Argument</vt:lpstr>
      <vt:lpstr>Scriptural Argument</vt:lpstr>
      <vt:lpstr>Scriptural Argument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135</cp:revision>
  <cp:lastPrinted>2017-05-03T15:37:54Z</cp:lastPrinted>
  <dcterms:created xsi:type="dcterms:W3CDTF">2017-04-15T17:21:00Z</dcterms:created>
  <dcterms:modified xsi:type="dcterms:W3CDTF">2017-05-03T15:39:34Z</dcterms:modified>
</cp:coreProperties>
</file>